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3" r:id="rId3"/>
    <p:sldId id="257" r:id="rId4"/>
    <p:sldId id="258" r:id="rId5"/>
    <p:sldId id="259" r:id="rId6"/>
    <p:sldId id="271" r:id="rId7"/>
    <p:sldId id="267" r:id="rId8"/>
    <p:sldId id="282" r:id="rId9"/>
    <p:sldId id="266" r:id="rId10"/>
    <p:sldId id="272" r:id="rId11"/>
    <p:sldId id="273" r:id="rId12"/>
    <p:sldId id="274" r:id="rId13"/>
    <p:sldId id="269" r:id="rId14"/>
    <p:sldId id="270" r:id="rId15"/>
    <p:sldId id="275" r:id="rId16"/>
    <p:sldId id="276" r:id="rId17"/>
    <p:sldId id="277" r:id="rId18"/>
    <p:sldId id="278" r:id="rId19"/>
    <p:sldId id="281" r:id="rId20"/>
    <p:sldId id="279" r:id="rId21"/>
    <p:sldId id="280" r:id="rId22"/>
    <p:sldId id="260" r:id="rId23"/>
    <p:sldId id="268" r:id="rId24"/>
    <p:sldId id="262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850"/>
    <a:srgbClr val="009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150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C31AB-D2BF-4EC4-9DD1-4BAA8DA3B945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6DEB0-B28E-4128-A348-A98154D597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757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5FB27-2314-4B62-A2C7-B9D6305C0E7C}" type="datetimeFigureOut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D6EFB-5108-45FD-AACF-F117783A5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70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D6EFB-5108-45FD-AACF-F117783A5E3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64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C3941-56D6-4A02-BBF6-8961FD086E13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4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F8219-240C-4F88-910E-5D1D0B9A0BE2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9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21D7-3728-4D80-9673-975AA3354330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15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baseline="0"/>
            </a:lvl1pPr>
          </a:lstStyle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EB5B9-7335-4661-912F-F3F5FA3818BA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67544" y="260648"/>
            <a:ext cx="216024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683568" y="1196752"/>
            <a:ext cx="799288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78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6A4CD-522D-4A89-AAEB-E9D0D2C0C1AA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8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BD35E-765F-4582-A9C5-B82EEA46E40F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93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115B-0D0C-46B3-A952-7FAF149527E2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3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 baseline="0"/>
            </a:lvl1pPr>
          </a:lstStyle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D345-C5FA-4FBD-9873-1DC2DA086EAE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Yuhan19Plus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67544" y="260648"/>
            <a:ext cx="216024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683568" y="1196752"/>
            <a:ext cx="799288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86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3B605-896C-47A5-9AA2-23B2A5A1C55B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467544" y="260648"/>
            <a:ext cx="216024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683568" y="1196752"/>
            <a:ext cx="799288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38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6988-148B-4191-AC23-6522E3F1D4B5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66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361A-8EED-4CEB-99B3-13548A13A0A5}" type="datetime1">
              <a:rPr lang="ko-KR" altLang="en-US" smtClean="0"/>
              <a:t>2024-12-04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78BA-3B82-414F-B44C-4C5080B295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3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C587E-6A69-4BF7-93C2-DD04C24943EA}" type="datetime1">
              <a:rPr lang="ko-KR" altLang="en-US" smtClean="0"/>
              <a:t>2024-12-04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Yuhan19Plus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478BA-3B82-414F-B44C-4C5080B295F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02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yuhan19-plus/yuhan-interactive-we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2996952"/>
            <a:ext cx="4464496" cy="3384376"/>
          </a:xfrm>
          <a:prstGeom prst="roundRect">
            <a:avLst>
              <a:gd name="adj" fmla="val 21374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3650" y="873294"/>
            <a:ext cx="64972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+mj-lt"/>
              </a:rPr>
              <a:t>차세대 학교 홍보 플랫폼</a:t>
            </a:r>
            <a:endParaRPr lang="en-US" altLang="ko-KR" sz="3600" b="1" dirty="0">
              <a:latin typeface="+mj-lt"/>
            </a:endParaRPr>
          </a:p>
          <a:p>
            <a:r>
              <a:rPr lang="en-US" altLang="ko-KR" sz="4800" b="1" dirty="0">
                <a:solidFill>
                  <a:srgbClr val="009484"/>
                </a:solidFill>
                <a:latin typeface="+mj-lt"/>
              </a:rPr>
              <a:t>Y</a:t>
            </a:r>
            <a:r>
              <a:rPr lang="en-US" altLang="ko-KR" sz="4800" b="1" dirty="0">
                <a:solidFill>
                  <a:srgbClr val="015850"/>
                </a:solidFill>
                <a:latin typeface="+mj-lt"/>
              </a:rPr>
              <a:t>U</a:t>
            </a:r>
            <a:r>
              <a:rPr lang="en-US" altLang="ko-KR" sz="4800" b="1" dirty="0">
                <a:solidFill>
                  <a:schemeClr val="accent4"/>
                </a:solidFill>
                <a:latin typeface="+mj-lt"/>
              </a:rPr>
              <a:t>H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</a:rPr>
              <a:t>A</a:t>
            </a:r>
            <a:r>
              <a:rPr lang="en-US" altLang="ko-KR" sz="4800" b="1" dirty="0">
                <a:solidFill>
                  <a:schemeClr val="accent2"/>
                </a:solidFill>
                <a:latin typeface="+mj-lt"/>
              </a:rPr>
              <a:t>N</a:t>
            </a:r>
          </a:p>
          <a:p>
            <a:r>
              <a:rPr lang="en-US" altLang="ko-KR" sz="4800" b="1" dirty="0">
                <a:solidFill>
                  <a:schemeClr val="accent1"/>
                </a:solidFill>
                <a:latin typeface="+mj-lt"/>
              </a:rPr>
              <a:t>3D INTERACTIVE</a:t>
            </a:r>
            <a:r>
              <a:rPr lang="en-US" altLang="ko-KR" sz="4800" b="1" dirty="0">
                <a:latin typeface="+mj-lt"/>
              </a:rPr>
              <a:t> WEB</a:t>
            </a:r>
            <a:endParaRPr lang="ko-KR" altLang="en-US" sz="4800" b="1" dirty="0">
              <a:latin typeface="+mj-lt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166179" y="4581128"/>
            <a:ext cx="3564170" cy="902634"/>
            <a:chOff x="5508104" y="4581128"/>
            <a:chExt cx="2880320" cy="902634"/>
          </a:xfrm>
        </p:grpSpPr>
        <p:grpSp>
          <p:nvGrpSpPr>
            <p:cNvPr id="8" name="그룹 7"/>
            <p:cNvGrpSpPr/>
            <p:nvPr/>
          </p:nvGrpSpPr>
          <p:grpSpPr>
            <a:xfrm>
              <a:off x="5652120" y="4581128"/>
              <a:ext cx="2592288" cy="470586"/>
              <a:chOff x="5652120" y="2708920"/>
              <a:chExt cx="2592288" cy="47058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5652120" y="2708920"/>
                <a:ext cx="72008" cy="432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652120" y="3133787"/>
                <a:ext cx="2592288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5508104" y="4592273"/>
              <a:ext cx="2880320" cy="891489"/>
              <a:chOff x="5508104" y="2708920"/>
              <a:chExt cx="2880320" cy="891489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508104" y="2708920"/>
                <a:ext cx="2880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/>
                  <a:t>Yuhan19Plus</a:t>
                </a:r>
                <a:endParaRPr lang="ko-KR" altLang="en-US" sz="2400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652120" y="3323410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/>
                  <a:t>임성준</a:t>
                </a:r>
                <a:r>
                  <a:rPr lang="en-US" altLang="ko-KR" sz="1200"/>
                  <a:t>(</a:t>
                </a:r>
                <a:r>
                  <a:rPr lang="ko-KR" altLang="en-US" sz="1200"/>
                  <a:t>팀장</a:t>
                </a:r>
                <a:r>
                  <a:rPr lang="en-US" altLang="ko-KR" sz="1200"/>
                  <a:t>)</a:t>
                </a:r>
                <a:r>
                  <a:rPr lang="ko-KR" altLang="en-US" sz="1200"/>
                  <a:t> </a:t>
                </a:r>
                <a:r>
                  <a:rPr lang="en-US" altLang="ko-KR" sz="1200" dirty="0"/>
                  <a:t>| </a:t>
                </a:r>
                <a:r>
                  <a:rPr lang="ko-KR" altLang="en-US" sz="1200" dirty="0"/>
                  <a:t>이석재 </a:t>
                </a:r>
                <a:r>
                  <a:rPr lang="en-US" altLang="ko-KR" sz="1200" dirty="0"/>
                  <a:t>| </a:t>
                </a:r>
                <a:r>
                  <a:rPr lang="ko-KR" altLang="en-US" sz="1200" dirty="0"/>
                  <a:t>이정민 </a:t>
                </a:r>
                <a:r>
                  <a:rPr lang="en-US" altLang="ko-KR" sz="1200" dirty="0"/>
                  <a:t>| </a:t>
                </a:r>
                <a:r>
                  <a:rPr lang="ko-KR" altLang="en-US" sz="1200" dirty="0"/>
                  <a:t>오자현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8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457200" y="1430711"/>
            <a:ext cx="4054604" cy="3826605"/>
            <a:chOff x="457200" y="1430711"/>
            <a:chExt cx="4054604" cy="382660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30711"/>
              <a:ext cx="4054604" cy="346754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936330" y="4517343"/>
              <a:ext cx="3096344" cy="73997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상담신청 날짜 확인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644008" y="1430711"/>
            <a:ext cx="4042792" cy="3826604"/>
            <a:chOff x="4644008" y="1430711"/>
            <a:chExt cx="4042792" cy="382660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8" y="1430711"/>
              <a:ext cx="4042792" cy="346754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5117232" y="4517342"/>
              <a:ext cx="3096344" cy="73997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상담신청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57200" y="1430959"/>
            <a:ext cx="4054604" cy="3837530"/>
            <a:chOff x="-8118208" y="1419551"/>
            <a:chExt cx="4054604" cy="383753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118208" y="1419551"/>
              <a:ext cx="4054604" cy="3467544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-7570023" y="4517108"/>
              <a:ext cx="3096344" cy="73997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나의 상담 목록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644008" y="1442119"/>
            <a:ext cx="4048698" cy="3825843"/>
            <a:chOff x="-3931400" y="1430711"/>
            <a:chExt cx="4048698" cy="382584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31400" y="1430711"/>
              <a:ext cx="4048698" cy="3456384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-3455223" y="4516581"/>
              <a:ext cx="3096344" cy="73997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상담신청 목록</a:t>
              </a:r>
            </a:p>
          </p:txBody>
        </p:sp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상담 신청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2171360" y="1858874"/>
            <a:ext cx="4801280" cy="4518569"/>
            <a:chOff x="-6404048" y="1847466"/>
            <a:chExt cx="4801280" cy="451856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04048" y="1847466"/>
              <a:ext cx="4801280" cy="4090654"/>
            </a:xfrm>
            <a:prstGeom prst="rect">
              <a:avLst/>
            </a:prstGeom>
            <a:ln w="63500">
              <a:solidFill>
                <a:schemeClr val="accent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-5551580" y="5626062"/>
              <a:ext cx="3096344" cy="73997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상담 날짜 등록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0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유한 게시판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57200" y="1412777"/>
            <a:ext cx="3826768" cy="2440308"/>
            <a:chOff x="457200" y="1412776"/>
            <a:chExt cx="3893616" cy="36202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12776"/>
              <a:ext cx="3893616" cy="3312368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55836" y="4293096"/>
              <a:ext cx="3096344" cy="73997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첨부파일 등록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98839" y="1414314"/>
            <a:ext cx="3787961" cy="2438871"/>
            <a:chOff x="4427984" y="1414314"/>
            <a:chExt cx="4130180" cy="31062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1414314"/>
              <a:ext cx="4130180" cy="273630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944902" y="3780629"/>
              <a:ext cx="3096344" cy="73997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임시 저장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898838" y="4065893"/>
            <a:ext cx="3787961" cy="2290456"/>
            <a:chOff x="8784928" y="975434"/>
            <a:chExt cx="4032450" cy="398404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4928" y="975434"/>
              <a:ext cx="4032450" cy="361406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9252981" y="4219509"/>
              <a:ext cx="3096344" cy="73997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글 상세 페이지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57200" y="4065893"/>
            <a:ext cx="3826767" cy="2290458"/>
            <a:chOff x="-3578052" y="394664"/>
            <a:chExt cx="3744418" cy="363029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78052" y="394664"/>
              <a:ext cx="3744418" cy="318835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-3254015" y="3284984"/>
              <a:ext cx="3096344" cy="739973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글 신고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96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오늘의 메뉴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495066" y="1556792"/>
            <a:ext cx="4153868" cy="3456384"/>
            <a:chOff x="2495066" y="1556792"/>
            <a:chExt cx="4153868" cy="34563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066" y="1556792"/>
              <a:ext cx="4153868" cy="302433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89780" y="4386761"/>
              <a:ext cx="3164440" cy="626415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평점 등록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96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2ADD2-E381-45B7-9582-233212A5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구현결과 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뷰</a:t>
            </a:r>
            <a:r>
              <a:rPr lang="ko-KR" altLang="en-US" sz="3200" dirty="0"/>
              <a:t> 기능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675D46-A466-48F6-B933-9C56F094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7918"/>
            <a:ext cx="3642248" cy="26892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56792"/>
            <a:ext cx="3250704" cy="21602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000053"/>
            <a:ext cx="3250704" cy="2405270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5" idx="3"/>
            <a:endCxn id="9" idx="1"/>
          </p:cNvCxnSpPr>
          <p:nvPr/>
        </p:nvCxnSpPr>
        <p:spPr>
          <a:xfrm flipV="1">
            <a:off x="4099448" y="2636911"/>
            <a:ext cx="1336648" cy="11756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3"/>
            <a:endCxn id="11" idx="1"/>
          </p:cNvCxnSpPr>
          <p:nvPr/>
        </p:nvCxnSpPr>
        <p:spPr>
          <a:xfrm>
            <a:off x="4099448" y="3812555"/>
            <a:ext cx="1336648" cy="13901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730152" y="4705251"/>
            <a:ext cx="3096344" cy="739973"/>
          </a:xfrm>
          <a:prstGeom prst="rect">
            <a:avLst/>
          </a:prstGeom>
          <a:solidFill>
            <a:schemeClr val="dk1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항공 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513276" y="1340768"/>
            <a:ext cx="3096344" cy="739973"/>
          </a:xfrm>
          <a:prstGeom prst="rect">
            <a:avLst/>
          </a:prstGeom>
          <a:solidFill>
            <a:schemeClr val="dk1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정류장 안내 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513947" y="5947257"/>
            <a:ext cx="3096344" cy="739973"/>
          </a:xfrm>
          <a:prstGeom prst="rect">
            <a:avLst/>
          </a:prstGeom>
          <a:solidFill>
            <a:schemeClr val="dk1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흡연구역 안내 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123728" y="1556792"/>
            <a:ext cx="4896544" cy="4104456"/>
            <a:chOff x="2123728" y="1556792"/>
            <a:chExt cx="4896544" cy="4104456"/>
          </a:xfrm>
        </p:grpSpPr>
        <p:sp>
          <p:nvSpPr>
            <p:cNvPr id="7" name="직사각형 6"/>
            <p:cNvSpPr/>
            <p:nvPr/>
          </p:nvSpPr>
          <p:spPr>
            <a:xfrm>
              <a:off x="2123728" y="1556792"/>
              <a:ext cx="4896544" cy="410445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2214101" y="1677853"/>
              <a:ext cx="4715798" cy="3888432"/>
              <a:chOff x="2214101" y="1677853"/>
              <a:chExt cx="4715798" cy="388843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4101" y="1677853"/>
                <a:ext cx="4715798" cy="3625377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3023828" y="4826312"/>
                <a:ext cx="3096344" cy="739973"/>
              </a:xfrm>
              <a:prstGeom prst="rect">
                <a:avLst/>
              </a:prstGeom>
              <a:solidFill>
                <a:schemeClr val="dk1">
                  <a:alpha val="7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/>
                  <a:t>캠퍼스 안내 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546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51753-820E-42CA-9ADA-EC76010C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구현결과 </a:t>
            </a:r>
            <a:r>
              <a:rPr lang="en-US" altLang="ko-KR" sz="3200" dirty="0"/>
              <a:t>(</a:t>
            </a:r>
            <a:r>
              <a:rPr lang="ko-KR" altLang="en-US" sz="3200" dirty="0"/>
              <a:t>이벤트 기능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095C4-4AA6-4F6F-9C60-0FB5CE6E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457200" y="1440994"/>
            <a:ext cx="2667000" cy="2366363"/>
            <a:chOff x="457200" y="1440994"/>
            <a:chExt cx="2667000" cy="236636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40994"/>
              <a:ext cx="2667000" cy="227189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83568" y="3212978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키오스크</a:t>
              </a:r>
              <a:endParaRPr lang="ko-KR" altLang="en-US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019800" y="1440994"/>
            <a:ext cx="2667000" cy="2366362"/>
            <a:chOff x="6019800" y="1440994"/>
            <a:chExt cx="2667000" cy="23663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1440994"/>
              <a:ext cx="2667000" cy="227189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237176" y="3212977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졸업작품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308074" y="1419414"/>
            <a:ext cx="2527852" cy="2387941"/>
            <a:chOff x="3308074" y="1419414"/>
            <a:chExt cx="2527852" cy="238794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58"/>
            <a:stretch/>
          </p:blipFill>
          <p:spPr>
            <a:xfrm>
              <a:off x="3308074" y="1419414"/>
              <a:ext cx="2527852" cy="229347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3460372" y="3212976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유일한 박사님 동상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57200" y="3885124"/>
            <a:ext cx="2667000" cy="2473674"/>
            <a:chOff x="457200" y="3885124"/>
            <a:chExt cx="2667000" cy="24736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885124"/>
              <a:ext cx="2667000" cy="221353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83568" y="5764419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찾아오는 길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019800" y="3885124"/>
            <a:ext cx="2667000" cy="2473673"/>
            <a:chOff x="6019800" y="3885124"/>
            <a:chExt cx="2667000" cy="247367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3885124"/>
              <a:ext cx="2667000" cy="221353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237176" y="5764418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학과소개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08074" y="3885124"/>
            <a:ext cx="2527852" cy="2473672"/>
            <a:chOff x="3308074" y="3885124"/>
            <a:chExt cx="2527852" cy="24736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074" y="3885124"/>
              <a:ext cx="2527852" cy="221353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3460372" y="5764417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흡연구역 안내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14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기타 기능</a:t>
            </a:r>
            <a:r>
              <a:rPr lang="en-US" altLang="ko-KR" sz="3200" dirty="0"/>
              <a:t>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57200" y="1482392"/>
            <a:ext cx="2667000" cy="2366363"/>
            <a:chOff x="457200" y="1482392"/>
            <a:chExt cx="2667000" cy="236636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482392"/>
              <a:ext cx="2667000" cy="2271896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74576" y="3254376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2048 </a:t>
              </a:r>
              <a:r>
                <a:rPr lang="ko-KR" altLang="en-US" b="1" dirty="0"/>
                <a:t>미니게임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101126" y="1492699"/>
            <a:ext cx="2585674" cy="2356056"/>
            <a:chOff x="6101126" y="1492699"/>
            <a:chExt cx="2585674" cy="235605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126" y="1492699"/>
              <a:ext cx="2585674" cy="226159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237176" y="3254376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캠퍼스의 밤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249747" y="1492698"/>
            <a:ext cx="2645250" cy="2356057"/>
            <a:chOff x="3249747" y="1492698"/>
            <a:chExt cx="2645250" cy="235605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747" y="1492698"/>
              <a:ext cx="2645250" cy="22615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3455876" y="3254376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보물찾기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57200" y="3978227"/>
            <a:ext cx="2667000" cy="2378123"/>
            <a:chOff x="457200" y="3978227"/>
            <a:chExt cx="2667000" cy="237812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978227"/>
              <a:ext cx="2667000" cy="2187078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674576" y="5761971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학과장님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101127" y="3978228"/>
            <a:ext cx="2585674" cy="2378122"/>
            <a:chOff x="6101127" y="3978228"/>
            <a:chExt cx="2585674" cy="237812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127" y="3978228"/>
              <a:ext cx="2585674" cy="218707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237176" y="5761971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미니맵</a:t>
              </a:r>
              <a:r>
                <a:rPr lang="ko-KR" altLang="en-US" b="1" dirty="0"/>
                <a:t> 및 </a:t>
              </a:r>
              <a:r>
                <a:rPr lang="ko-KR" altLang="en-US" b="1" dirty="0" err="1"/>
                <a:t>텔레포트</a:t>
              </a:r>
              <a:endParaRPr lang="ko-KR" altLang="en-US" b="1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49746" y="3978227"/>
            <a:ext cx="2645251" cy="2378123"/>
            <a:chOff x="3249746" y="3978227"/>
            <a:chExt cx="2645251" cy="2378123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9746" y="3978227"/>
              <a:ext cx="2645251" cy="218707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455876" y="5761971"/>
              <a:ext cx="2232248" cy="594379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학과체험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365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관리자 모드 </a:t>
            </a:r>
            <a:r>
              <a:rPr lang="en-US" altLang="ko-KR" sz="3200" dirty="0"/>
              <a:t>- </a:t>
            </a:r>
            <a:r>
              <a:rPr lang="ko-KR" altLang="en-US" sz="3200" dirty="0"/>
              <a:t>회원관리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2746648" cy="48715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1" y="1484784"/>
            <a:ext cx="2890291" cy="22072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933056"/>
            <a:ext cx="2890291" cy="242329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61829" y="2744192"/>
            <a:ext cx="2232248" cy="2352749"/>
          </a:xfrm>
          <a:prstGeom prst="rect">
            <a:avLst/>
          </a:prstGeom>
          <a:solidFill>
            <a:schemeClr val="dk1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회원 목록 확인</a:t>
            </a:r>
            <a:endParaRPr lang="en-US" altLang="ko-KR" b="1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탈퇴 버튼으로</a:t>
            </a:r>
            <a:br>
              <a:rPr lang="en-US" altLang="ko-KR" b="1" dirty="0"/>
            </a:br>
            <a:r>
              <a:rPr lang="ko-KR" altLang="en-US" b="1" dirty="0"/>
              <a:t>졸업생 처리</a:t>
            </a:r>
          </a:p>
        </p:txBody>
      </p:sp>
    </p:spTree>
    <p:extLst>
      <p:ext uri="{BB962C8B-B14F-4D97-AF65-F5344CB8AC3E}">
        <p14:creationId xmlns:p14="http://schemas.microsoft.com/office/powerpoint/2010/main" val="137327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관리자 모드 </a:t>
            </a:r>
            <a:r>
              <a:rPr lang="en-US" altLang="ko-KR" sz="3200" dirty="0"/>
              <a:t>- </a:t>
            </a:r>
            <a:r>
              <a:rPr lang="ko-KR" altLang="en-US" sz="3200" dirty="0"/>
              <a:t>오늘의 메뉴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2776"/>
            <a:ext cx="4114800" cy="4536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64" y="1412776"/>
            <a:ext cx="4122936" cy="45365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87824" y="1412776"/>
            <a:ext cx="3168352" cy="983134"/>
          </a:xfrm>
          <a:prstGeom prst="rect">
            <a:avLst/>
          </a:prstGeom>
          <a:solidFill>
            <a:schemeClr val="dk1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메뉴 등록</a:t>
            </a:r>
            <a:r>
              <a:rPr lang="en-US" altLang="ko-KR" b="1" dirty="0"/>
              <a:t>, </a:t>
            </a:r>
            <a:r>
              <a:rPr lang="ko-KR" altLang="en-US" b="1" dirty="0"/>
              <a:t>수정 삭제 가능</a:t>
            </a:r>
          </a:p>
        </p:txBody>
      </p:sp>
    </p:spTree>
    <p:extLst>
      <p:ext uri="{BB962C8B-B14F-4D97-AF65-F5344CB8AC3E}">
        <p14:creationId xmlns:p14="http://schemas.microsoft.com/office/powerpoint/2010/main" val="96031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관리자 모드 </a:t>
            </a:r>
            <a:r>
              <a:rPr lang="en-US" altLang="ko-KR" sz="3200" dirty="0"/>
              <a:t>- </a:t>
            </a:r>
            <a:r>
              <a:rPr lang="ko-KR" altLang="en-US" sz="3200" dirty="0"/>
              <a:t>유한 게시판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2776"/>
            <a:ext cx="4114800" cy="49435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2776"/>
            <a:ext cx="4110360" cy="49435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7200" y="5301208"/>
            <a:ext cx="3322712" cy="1055142"/>
          </a:xfrm>
          <a:prstGeom prst="rect">
            <a:avLst/>
          </a:prstGeom>
          <a:solidFill>
            <a:schemeClr val="dk1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정렬 순서 선택 가능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76807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관리자 모드 </a:t>
            </a:r>
            <a:r>
              <a:rPr lang="en-US" altLang="ko-KR" sz="3200" dirty="0"/>
              <a:t>- </a:t>
            </a:r>
            <a:r>
              <a:rPr lang="ko-KR" altLang="en-US" sz="3200" dirty="0"/>
              <a:t>신고내역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9100" r="20075" b="6461"/>
          <a:stretch/>
        </p:blipFill>
        <p:spPr>
          <a:xfrm>
            <a:off x="4572000" y="1484784"/>
            <a:ext cx="4114800" cy="23762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0420" r="19288"/>
          <a:stretch/>
        </p:blipFill>
        <p:spPr>
          <a:xfrm>
            <a:off x="457200" y="1484784"/>
            <a:ext cx="4114800" cy="48715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61048"/>
            <a:ext cx="4114800" cy="249530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" y="4077072"/>
            <a:ext cx="3322712" cy="2279278"/>
          </a:xfrm>
          <a:prstGeom prst="rect">
            <a:avLst/>
          </a:prstGeom>
          <a:solidFill>
            <a:schemeClr val="dk1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신고 알림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신고 처리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신고 된 글 처리 사유</a:t>
            </a:r>
            <a:r>
              <a:rPr lang="en-US" altLang="ko-KR" b="1" dirty="0"/>
              <a:t>, </a:t>
            </a:r>
            <a:r>
              <a:rPr lang="ko-KR" altLang="en-US" b="1" dirty="0"/>
              <a:t>시간 확인</a:t>
            </a:r>
          </a:p>
        </p:txBody>
      </p:sp>
    </p:spTree>
    <p:extLst>
      <p:ext uri="{BB962C8B-B14F-4D97-AF65-F5344CB8AC3E}">
        <p14:creationId xmlns:p14="http://schemas.microsoft.com/office/powerpoint/2010/main" val="67489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E68B7-EABE-41A3-9DB4-1929B83F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en-US" altLang="ko-KR"/>
              <a:t>Github 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2B2D3-5F09-485E-BA9C-BDA0A7D5E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hlinkClick r:id="rId2"/>
              </a:rPr>
              <a:t>Github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8713B4-065C-4A65-82B6-EBAB7241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91E53E-D6F6-4CBC-8F33-3226B4E4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749" y="2680938"/>
            <a:ext cx="5142502" cy="2555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11CBD-96BB-4E4E-961D-259E2803943F}"/>
              </a:ext>
            </a:extLst>
          </p:cNvPr>
          <p:cNvSpPr txBox="1"/>
          <p:nvPr/>
        </p:nvSpPr>
        <p:spPr>
          <a:xfrm>
            <a:off x="4114800" y="29738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996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관리자 모드 </a:t>
            </a:r>
            <a:r>
              <a:rPr lang="en-US" altLang="ko-KR" sz="3200" dirty="0"/>
              <a:t>- </a:t>
            </a:r>
            <a:r>
              <a:rPr lang="ko-KR" altLang="en-US" sz="3200" dirty="0"/>
              <a:t>학부 추천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8" y="2276872"/>
            <a:ext cx="3967380" cy="28083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76056" y="2539926"/>
            <a:ext cx="3322712" cy="2279278"/>
          </a:xfrm>
          <a:prstGeom prst="rect">
            <a:avLst/>
          </a:prstGeom>
          <a:solidFill>
            <a:schemeClr val="dk1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학부 선택 가능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dirty="0"/>
              <a:t>해당 질문 수정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75826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관리자 모드 </a:t>
            </a:r>
            <a:r>
              <a:rPr lang="en-US" altLang="ko-KR" sz="3200" dirty="0"/>
              <a:t>- </a:t>
            </a:r>
            <a:r>
              <a:rPr lang="ko-KR" altLang="en-US" sz="3200" dirty="0"/>
              <a:t>갤러리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3057"/>
            <a:ext cx="4136380" cy="24232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4136380" cy="24482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76056" y="2539926"/>
            <a:ext cx="3322712" cy="2279278"/>
          </a:xfrm>
          <a:prstGeom prst="rect">
            <a:avLst/>
          </a:prstGeom>
          <a:solidFill>
            <a:schemeClr val="dk1"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dirty="0"/>
              <a:t>3</a:t>
            </a:r>
            <a:r>
              <a:rPr lang="ko-KR" altLang="en-US" b="1" dirty="0"/>
              <a:t>개의 졸업작품 수정 가능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29487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시연 영상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pic>
        <p:nvPicPr>
          <p:cNvPr id="3" name="맵 탐방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556794"/>
            <a:ext cx="8064896" cy="4248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353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/>
          <p:cNvSpPr/>
          <p:nvPr/>
        </p:nvSpPr>
        <p:spPr>
          <a:xfrm>
            <a:off x="539552" y="1380758"/>
            <a:ext cx="8064896" cy="5288602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기대효과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35896" y="3212976"/>
            <a:ext cx="1872208" cy="1584176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Yuhan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19Plus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059832" y="1488938"/>
            <a:ext cx="2433680" cy="1560949"/>
            <a:chOff x="3388022" y="1466200"/>
            <a:chExt cx="2433680" cy="1560949"/>
          </a:xfrm>
        </p:grpSpPr>
        <p:grpSp>
          <p:nvGrpSpPr>
            <p:cNvPr id="8" name="그룹 7"/>
            <p:cNvGrpSpPr/>
            <p:nvPr/>
          </p:nvGrpSpPr>
          <p:grpSpPr>
            <a:xfrm>
              <a:off x="3388022" y="1466200"/>
              <a:ext cx="1481368" cy="470586"/>
              <a:chOff x="5652120" y="2708920"/>
              <a:chExt cx="2592288" cy="470586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652120" y="2708920"/>
                <a:ext cx="126009" cy="432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5652120" y="3133787"/>
                <a:ext cx="2592288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450672" y="1517553"/>
              <a:ext cx="140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Only One</a:t>
              </a:r>
              <a:endParaRPr lang="ko-KR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8022" y="2042264"/>
              <a:ext cx="2433680" cy="984885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유일한 박사님 성함에 걸맞은</a:t>
              </a:r>
              <a:endParaRPr lang="en-US" altLang="ko-KR" sz="1200" dirty="0"/>
            </a:p>
            <a:p>
              <a:endParaRPr lang="en-US" altLang="ko-KR" sz="900" dirty="0"/>
            </a:p>
            <a:p>
              <a:r>
                <a:rPr lang="ko-KR" altLang="en-US" sz="1200" dirty="0"/>
                <a:t>대학교 웹 사이트들 중</a:t>
              </a:r>
              <a:endParaRPr lang="en-US" altLang="ko-KR" sz="1400" dirty="0"/>
            </a:p>
            <a:p>
              <a:endParaRPr lang="en-US" altLang="ko-KR" sz="900" dirty="0"/>
            </a:p>
            <a:p>
              <a:r>
                <a: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accent2"/>
                  </a:solidFill>
                </a:rPr>
                <a:t>유일한 </a:t>
              </a:r>
              <a:r>
                <a:rPr lang="en-US" altLang="ko-KR" sz="1600" dirty="0">
                  <a:ln>
                    <a:solidFill>
                      <a:schemeClr val="tx1"/>
                    </a:solidFill>
                  </a:ln>
                  <a:solidFill>
                    <a:schemeClr val="accent2"/>
                  </a:solidFill>
                </a:rPr>
                <a:t>3D </a:t>
              </a:r>
              <a:r>
                <a:rPr lang="ko-KR" altLang="en-US" sz="1600" dirty="0" err="1">
                  <a:ln>
                    <a:solidFill>
                      <a:schemeClr val="tx1"/>
                    </a:solidFill>
                  </a:ln>
                  <a:solidFill>
                    <a:schemeClr val="accent2"/>
                  </a:solidFill>
                </a:rPr>
                <a:t>인터랙티브</a:t>
              </a:r>
              <a:r>
                <a: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accent2"/>
                  </a:solidFill>
                </a:rPr>
                <a:t> 웹</a:t>
              </a:r>
              <a:endParaRPr lang="en-US" altLang="ko-KR" sz="1600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07468" y="2132856"/>
            <a:ext cx="2576051" cy="1956122"/>
            <a:chOff x="251519" y="3573016"/>
            <a:chExt cx="2576051" cy="1956122"/>
          </a:xfrm>
        </p:grpSpPr>
        <p:sp>
          <p:nvSpPr>
            <p:cNvPr id="17" name="TextBox 16"/>
            <p:cNvSpPr txBox="1"/>
            <p:nvPr/>
          </p:nvSpPr>
          <p:spPr>
            <a:xfrm>
              <a:off x="251519" y="4221088"/>
              <a:ext cx="2576051" cy="130805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학부추천 기능을 통해서</a:t>
              </a:r>
              <a:endParaRPr lang="en-US" altLang="ko-KR" sz="1400" dirty="0"/>
            </a:p>
            <a:p>
              <a:endParaRPr lang="en-US" altLang="ko-KR" sz="900" dirty="0"/>
            </a:p>
            <a:p>
              <a:r>
                <a:rPr lang="ko-KR" altLang="en-US" sz="1200"/>
                <a:t>진로를 </a:t>
              </a:r>
              <a:r>
                <a:rPr lang="ko-KR" altLang="en-US" sz="1200" dirty="0"/>
                <a:t>정하지 못한 학생들에게</a:t>
              </a:r>
              <a:endParaRPr lang="en-US" altLang="ko-KR" sz="1400" dirty="0"/>
            </a:p>
            <a:p>
              <a:endParaRPr lang="en-US" altLang="ko-KR" sz="900" dirty="0"/>
            </a:p>
            <a:p>
              <a:r>
                <a:rPr lang="ko-KR" altLang="en-US" sz="1200" dirty="0"/>
                <a:t>본인의 관심분야를 찾아줌으로써</a:t>
              </a:r>
              <a:endParaRPr lang="en-US" altLang="ko-KR" sz="1400" dirty="0"/>
            </a:p>
            <a:p>
              <a:endParaRPr lang="en-US" altLang="ko-KR" sz="900" dirty="0"/>
            </a:p>
            <a:p>
              <a:r>
                <a: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accent2"/>
                  </a:solidFill>
                </a:rPr>
                <a:t>진로의 방향성 확립</a:t>
              </a:r>
              <a:endParaRPr lang="en-US" altLang="ko-KR" sz="1600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80539" y="3573016"/>
              <a:ext cx="2491261" cy="470586"/>
              <a:chOff x="5652120" y="2708920"/>
              <a:chExt cx="2970776" cy="47058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652120" y="2708920"/>
                <a:ext cx="85869" cy="432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652120" y="3133787"/>
                <a:ext cx="2970776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23528" y="3624369"/>
              <a:ext cx="241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Career direction</a:t>
              </a:r>
              <a:endParaRPr lang="ko-KR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652120" y="2160152"/>
            <a:ext cx="3228641" cy="1919410"/>
            <a:chOff x="8736817" y="1569801"/>
            <a:chExt cx="3147015" cy="1919410"/>
          </a:xfrm>
        </p:grpSpPr>
        <p:grpSp>
          <p:nvGrpSpPr>
            <p:cNvPr id="18" name="그룹 17"/>
            <p:cNvGrpSpPr/>
            <p:nvPr/>
          </p:nvGrpSpPr>
          <p:grpSpPr>
            <a:xfrm>
              <a:off x="8787389" y="1569801"/>
              <a:ext cx="2973764" cy="470586"/>
              <a:chOff x="5652120" y="2708920"/>
              <a:chExt cx="5203874" cy="470586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5652120" y="2708920"/>
                <a:ext cx="126009" cy="432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652120" y="3133787"/>
                <a:ext cx="5203874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8859397" y="1621154"/>
              <a:ext cx="2901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Increased intimacy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736817" y="2150383"/>
              <a:ext cx="3147015" cy="1338828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상담신청 기능을 통해서</a:t>
              </a:r>
              <a:endParaRPr lang="en-US" altLang="ko-KR" sz="1200" dirty="0"/>
            </a:p>
            <a:p>
              <a:endParaRPr lang="en-US" altLang="ko-KR" sz="900" dirty="0"/>
            </a:p>
            <a:p>
              <a:r>
                <a:rPr lang="ko-KR" altLang="en-US" sz="1200" dirty="0"/>
                <a:t>재학생들이 자유롭고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간편하게</a:t>
              </a:r>
              <a:endParaRPr lang="en-US" altLang="ko-KR" sz="1200" dirty="0"/>
            </a:p>
            <a:p>
              <a:endParaRPr lang="en-US" altLang="ko-KR" sz="900" dirty="0"/>
            </a:p>
            <a:p>
              <a:r>
                <a:rPr lang="ko-KR" altLang="en-US" sz="1200" dirty="0"/>
                <a:t>담당 교수님께 상담신청이 가능하므로</a:t>
              </a:r>
              <a:endParaRPr lang="en-US" altLang="ko-KR" sz="1200" dirty="0"/>
            </a:p>
            <a:p>
              <a:endParaRPr lang="en-US" altLang="ko-KR" sz="900" dirty="0"/>
            </a:p>
            <a:p>
              <a:r>
                <a: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accent2"/>
                  </a:solidFill>
                </a:rPr>
                <a:t>교수님과 학생 사이의 친밀도 상승</a:t>
              </a:r>
              <a:endParaRPr lang="ko-KR" altLang="en-US" sz="1400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230426" y="4352206"/>
            <a:ext cx="4125550" cy="1591727"/>
            <a:chOff x="9062335" y="2801074"/>
            <a:chExt cx="4125550" cy="1591727"/>
          </a:xfrm>
        </p:grpSpPr>
        <p:grpSp>
          <p:nvGrpSpPr>
            <p:cNvPr id="23" name="그룹 22"/>
            <p:cNvGrpSpPr/>
            <p:nvPr/>
          </p:nvGrpSpPr>
          <p:grpSpPr>
            <a:xfrm>
              <a:off x="9112907" y="2801074"/>
              <a:ext cx="2667590" cy="470586"/>
              <a:chOff x="5652120" y="2708920"/>
              <a:chExt cx="4668091" cy="470586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652120" y="2708920"/>
                <a:ext cx="126009" cy="432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652120" y="3133787"/>
                <a:ext cx="4668091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184915" y="2852427"/>
              <a:ext cx="2595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Various contents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062335" y="3377138"/>
              <a:ext cx="4125550" cy="1015663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3D </a:t>
              </a:r>
              <a:r>
                <a:rPr lang="ko-KR" altLang="en-US" sz="1200" dirty="0" err="1"/>
                <a:t>인터랙티브</a:t>
              </a:r>
              <a:r>
                <a:rPr lang="ko-KR" altLang="en-US" sz="1200" dirty="0"/>
                <a:t> 웹의 장점을 살려 개발한</a:t>
              </a:r>
              <a:endParaRPr lang="en-US" altLang="ko-KR" sz="1400" dirty="0"/>
            </a:p>
            <a:p>
              <a:endParaRPr lang="en-US" altLang="ko-KR" sz="900" dirty="0">
                <a:solidFill>
                  <a:schemeClr val="accent2"/>
                </a:solidFill>
              </a:endParaRPr>
            </a:p>
            <a:p>
              <a:r>
                <a:rPr lang="ko-KR" altLang="en-US" sz="1200" dirty="0">
                  <a:solidFill>
                    <a:schemeClr val="tx2"/>
                  </a:solidFill>
                </a:rPr>
                <a:t>학과체험 기능을 통해서</a:t>
              </a:r>
              <a:r>
                <a:rPr lang="ko-KR" altLang="en-US" sz="1400" dirty="0">
                  <a:solidFill>
                    <a:schemeClr val="tx2"/>
                  </a:solidFill>
                </a:rPr>
                <a:t> </a:t>
              </a:r>
              <a:r>
                <a: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accent2"/>
                  </a:solidFill>
                </a:rPr>
                <a:t>학과에 대한 이해도 상승</a:t>
              </a:r>
              <a:endParaRPr lang="en-US" altLang="ko-KR" sz="1600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endParaRPr>
            </a:p>
            <a:p>
              <a:endParaRPr lang="en-US" altLang="ko-KR" sz="900" dirty="0"/>
            </a:p>
            <a:p>
              <a:r>
                <a:rPr lang="ko-KR" altLang="en-US" sz="1200" dirty="0"/>
                <a:t>다양한 </a:t>
              </a:r>
              <a:r>
                <a:rPr lang="ko-KR" altLang="en-US" sz="1200" dirty="0" err="1"/>
                <a:t>컨텐츠</a:t>
              </a:r>
              <a:r>
                <a:rPr lang="ko-KR" altLang="en-US" sz="1200" dirty="0"/>
                <a:t> 요소 추가 가능</a:t>
              </a:r>
              <a:endParaRPr lang="ko-KR" altLang="en-US" sz="1400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843375" y="4394428"/>
            <a:ext cx="2947619" cy="1914892"/>
            <a:chOff x="6005599" y="4712748"/>
            <a:chExt cx="3111495" cy="1914892"/>
          </a:xfrm>
        </p:grpSpPr>
        <p:grpSp>
          <p:nvGrpSpPr>
            <p:cNvPr id="29" name="그룹 28"/>
            <p:cNvGrpSpPr/>
            <p:nvPr/>
          </p:nvGrpSpPr>
          <p:grpSpPr>
            <a:xfrm>
              <a:off x="6005599" y="4712748"/>
              <a:ext cx="1354731" cy="470586"/>
              <a:chOff x="5652120" y="2708920"/>
              <a:chExt cx="2370682" cy="470586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652120" y="2708920"/>
                <a:ext cx="126009" cy="4320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5652120" y="3133787"/>
                <a:ext cx="2370682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6077607" y="4764101"/>
              <a:ext cx="1282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Realism</a:t>
              </a:r>
              <a:endParaRPr lang="ko-KR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05599" y="5288812"/>
              <a:ext cx="3111495" cy="1338828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3D </a:t>
              </a:r>
              <a:r>
                <a:rPr lang="ko-KR" altLang="en-US" sz="1200" dirty="0"/>
                <a:t>요소와 사용자의</a:t>
              </a:r>
              <a:r>
                <a:rPr lang="en-US" altLang="ko-KR" sz="1200" dirty="0"/>
                <a:t> </a:t>
              </a:r>
              <a:r>
                <a:rPr lang="ko-KR" altLang="en-US" sz="1200" dirty="0" err="1"/>
                <a:t>인터랙티브</a:t>
              </a:r>
              <a:r>
                <a:rPr lang="ko-KR" altLang="en-US" sz="1200" dirty="0"/>
                <a:t> 한</a:t>
              </a:r>
              <a:endParaRPr lang="en-US" altLang="ko-KR" sz="1400" dirty="0"/>
            </a:p>
            <a:p>
              <a:endParaRPr lang="en-US" altLang="ko-KR" sz="900" dirty="0"/>
            </a:p>
            <a:p>
              <a:r>
                <a:rPr lang="ko-KR" altLang="en-US" sz="1200" dirty="0"/>
                <a:t>상호작용을 통해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정보를 제공함으로써</a:t>
              </a:r>
              <a:r>
                <a:rPr lang="en-US" altLang="ko-KR" sz="1200" dirty="0"/>
                <a:t>,</a:t>
              </a:r>
            </a:p>
            <a:p>
              <a:endParaRPr lang="en-US" altLang="ko-KR" sz="900" dirty="0"/>
            </a:p>
            <a:p>
              <a:r>
                <a:rPr lang="ko-KR" altLang="en-US" sz="1200" dirty="0"/>
                <a:t>마치 현실에서 체험하는 것처럼</a:t>
              </a:r>
              <a:endParaRPr lang="en-US" altLang="ko-KR" sz="1200" dirty="0"/>
            </a:p>
            <a:p>
              <a:endParaRPr lang="en-US" altLang="ko-KR" sz="900" dirty="0"/>
            </a:p>
            <a:p>
              <a:r>
                <a: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accent2"/>
                  </a:solidFill>
                </a:rPr>
                <a:t>생생한 체험 선사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09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685800" y="4437112"/>
            <a:ext cx="7772400" cy="918046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685800" y="2276872"/>
            <a:ext cx="7772400" cy="171621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ko-KR" altLang="en-US" dirty="0">
                <a:solidFill>
                  <a:schemeClr val="tx1"/>
                </a:solidFill>
              </a:rPr>
              <a:t>컴퓨터소프트웨어공학과 컴퓨터소프트웨어전공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en-US" altLang="ko-KR" dirty="0">
                <a:solidFill>
                  <a:srgbClr val="009484"/>
                </a:solidFill>
              </a:rPr>
              <a:t>Y</a:t>
            </a:r>
            <a:r>
              <a:rPr lang="en-US" altLang="ko-KR" dirty="0">
                <a:solidFill>
                  <a:srgbClr val="015850"/>
                </a:solidFill>
              </a:rPr>
              <a:t>U</a:t>
            </a:r>
            <a:r>
              <a:rPr lang="en-US" altLang="ko-KR" dirty="0">
                <a:solidFill>
                  <a:schemeClr val="accent4"/>
                </a:solidFill>
              </a:rPr>
              <a:t>H</a:t>
            </a:r>
            <a:r>
              <a:rPr lang="en-US" altLang="ko-KR" dirty="0">
                <a:solidFill>
                  <a:schemeClr val="accent3"/>
                </a:solidFill>
              </a:rPr>
              <a:t>A</a:t>
            </a:r>
            <a:r>
              <a:rPr lang="en-US" altLang="ko-KR" dirty="0">
                <a:solidFill>
                  <a:schemeClr val="accent2"/>
                </a:solidFill>
              </a:rPr>
              <a:t>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3D Interactive</a:t>
            </a:r>
            <a:r>
              <a:rPr lang="en-US" altLang="ko-KR" dirty="0">
                <a:solidFill>
                  <a:schemeClr val="tx1"/>
                </a:solidFill>
              </a:rPr>
              <a:t> Web | Yuhan19Plus</a:t>
            </a:r>
          </a:p>
          <a:p>
            <a:pPr algn="just"/>
            <a:endParaRPr lang="en-US" altLang="ko-KR" dirty="0">
              <a:solidFill>
                <a:schemeClr val="tx1"/>
              </a:solidFill>
            </a:endParaRPr>
          </a:p>
          <a:p>
            <a:pPr algn="just"/>
            <a:r>
              <a:rPr lang="ko-KR" altLang="en-US" dirty="0">
                <a:solidFill>
                  <a:schemeClr val="tx1"/>
                </a:solidFill>
              </a:rPr>
              <a:t>임성준 </a:t>
            </a:r>
            <a:r>
              <a:rPr lang="en-US" altLang="ko-KR" dirty="0">
                <a:solidFill>
                  <a:schemeClr val="tx1"/>
                </a:solidFill>
              </a:rPr>
              <a:t>| </a:t>
            </a:r>
            <a:r>
              <a:rPr lang="ko-KR" altLang="en-US" dirty="0">
                <a:solidFill>
                  <a:schemeClr val="tx1"/>
                </a:solidFill>
              </a:rPr>
              <a:t>이석재</a:t>
            </a:r>
            <a:r>
              <a:rPr lang="en-US" altLang="ko-KR" dirty="0">
                <a:solidFill>
                  <a:schemeClr val="tx1"/>
                </a:solidFill>
              </a:rPr>
              <a:t> | </a:t>
            </a:r>
            <a:r>
              <a:rPr lang="ko-KR" altLang="en-US" dirty="0">
                <a:solidFill>
                  <a:schemeClr val="tx1"/>
                </a:solidFill>
              </a:rPr>
              <a:t>이정민 </a:t>
            </a:r>
            <a:r>
              <a:rPr lang="en-US" altLang="ko-KR" dirty="0">
                <a:solidFill>
                  <a:schemeClr val="tx1"/>
                </a:solidFill>
              </a:rPr>
              <a:t>| </a:t>
            </a:r>
            <a:r>
              <a:rPr lang="ko-KR" altLang="en-US" dirty="0">
                <a:solidFill>
                  <a:schemeClr val="tx1"/>
                </a:solidFill>
              </a:rPr>
              <a:t>오자현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92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목차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Yuhan19Plus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63FBDE-4BE0-41C9-B2EA-B5A54486F0EB}"/>
              </a:ext>
            </a:extLst>
          </p:cNvPr>
          <p:cNvGrpSpPr/>
          <p:nvPr/>
        </p:nvGrpSpPr>
        <p:grpSpPr>
          <a:xfrm>
            <a:off x="823134" y="2424172"/>
            <a:ext cx="1139570" cy="369332"/>
            <a:chOff x="823134" y="2401704"/>
            <a:chExt cx="113957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174062-B8DB-4A00-91AC-B78C25EC4E88}"/>
                </a:ext>
              </a:extLst>
            </p:cNvPr>
            <p:cNvSpPr txBox="1"/>
            <p:nvPr/>
          </p:nvSpPr>
          <p:spPr>
            <a:xfrm>
              <a:off x="899592" y="2401704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개발환경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2A8AE85-8278-4707-A91F-3CCB4B005516}"/>
                </a:ext>
              </a:extLst>
            </p:cNvPr>
            <p:cNvSpPr/>
            <p:nvPr/>
          </p:nvSpPr>
          <p:spPr>
            <a:xfrm>
              <a:off x="823134" y="2401704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ADB752E-3149-46D4-9AD1-A7F747988D1A}"/>
              </a:ext>
            </a:extLst>
          </p:cNvPr>
          <p:cNvGrpSpPr/>
          <p:nvPr/>
        </p:nvGrpSpPr>
        <p:grpSpPr>
          <a:xfrm>
            <a:off x="823134" y="3075528"/>
            <a:ext cx="1139570" cy="369332"/>
            <a:chOff x="823134" y="3020578"/>
            <a:chExt cx="113957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E419E8-6B02-48AF-A1A7-EC659DC6B4A2}"/>
                </a:ext>
              </a:extLst>
            </p:cNvPr>
            <p:cNvSpPr txBox="1"/>
            <p:nvPr/>
          </p:nvSpPr>
          <p:spPr>
            <a:xfrm>
              <a:off x="899592" y="3020578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개발일정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E5D3B3-33DB-45FE-BFBE-98F92AFF5AC7}"/>
                </a:ext>
              </a:extLst>
            </p:cNvPr>
            <p:cNvSpPr/>
            <p:nvPr/>
          </p:nvSpPr>
          <p:spPr>
            <a:xfrm>
              <a:off x="823134" y="3020578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B99124-D58B-4D41-8F12-037F68826837}"/>
              </a:ext>
            </a:extLst>
          </p:cNvPr>
          <p:cNvGrpSpPr/>
          <p:nvPr/>
        </p:nvGrpSpPr>
        <p:grpSpPr>
          <a:xfrm>
            <a:off x="823134" y="4378240"/>
            <a:ext cx="1266207" cy="369332"/>
            <a:chOff x="823134" y="3639452"/>
            <a:chExt cx="1266207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2DBCDE-D9E5-455D-9298-18F9A2440C67}"/>
                </a:ext>
              </a:extLst>
            </p:cNvPr>
            <p:cNvSpPr txBox="1"/>
            <p:nvPr/>
          </p:nvSpPr>
          <p:spPr>
            <a:xfrm>
              <a:off x="899592" y="3639452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구현 결과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039455-E913-4B2C-8D76-E577649053FD}"/>
                </a:ext>
              </a:extLst>
            </p:cNvPr>
            <p:cNvSpPr/>
            <p:nvPr/>
          </p:nvSpPr>
          <p:spPr>
            <a:xfrm>
              <a:off x="823134" y="3639452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4A9AC1E-AE04-4C4C-BF71-8CFE6BC1E619}"/>
              </a:ext>
            </a:extLst>
          </p:cNvPr>
          <p:cNvGrpSpPr/>
          <p:nvPr/>
        </p:nvGrpSpPr>
        <p:grpSpPr>
          <a:xfrm>
            <a:off x="823134" y="5029595"/>
            <a:ext cx="1184454" cy="369332"/>
            <a:chOff x="823134" y="4254487"/>
            <a:chExt cx="1184454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FAE74C-052A-4946-BAD7-5AE19B9227C0}"/>
                </a:ext>
              </a:extLst>
            </p:cNvPr>
            <p:cNvSpPr txBox="1"/>
            <p:nvPr/>
          </p:nvSpPr>
          <p:spPr>
            <a:xfrm>
              <a:off x="899592" y="425448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기대효과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0DB79D-BE4F-4BCB-95BA-99CC178E07B0}"/>
                </a:ext>
              </a:extLst>
            </p:cNvPr>
            <p:cNvSpPr/>
            <p:nvPr/>
          </p:nvSpPr>
          <p:spPr>
            <a:xfrm>
              <a:off x="823134" y="4254487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DB752E-3149-46D4-9AD1-A7F747988D1A}"/>
              </a:ext>
            </a:extLst>
          </p:cNvPr>
          <p:cNvGrpSpPr/>
          <p:nvPr/>
        </p:nvGrpSpPr>
        <p:grpSpPr>
          <a:xfrm>
            <a:off x="823134" y="3726884"/>
            <a:ext cx="1578792" cy="369332"/>
            <a:chOff x="823134" y="3020578"/>
            <a:chExt cx="157879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E419E8-6B02-48AF-A1A7-EC659DC6B4A2}"/>
                </a:ext>
              </a:extLst>
            </p:cNvPr>
            <p:cNvSpPr txBox="1"/>
            <p:nvPr/>
          </p:nvSpPr>
          <p:spPr>
            <a:xfrm>
              <a:off x="899592" y="3020578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대표기능목록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5E5D3B3-33DB-45FE-BFBE-98F92AFF5AC7}"/>
                </a:ext>
              </a:extLst>
            </p:cNvPr>
            <p:cNvSpPr/>
            <p:nvPr/>
          </p:nvSpPr>
          <p:spPr>
            <a:xfrm>
              <a:off x="823134" y="3020578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D63FBDE-4BE0-41C9-B2EA-B5A54486F0EB}"/>
              </a:ext>
            </a:extLst>
          </p:cNvPr>
          <p:cNvGrpSpPr/>
          <p:nvPr/>
        </p:nvGrpSpPr>
        <p:grpSpPr>
          <a:xfrm>
            <a:off x="823134" y="1772816"/>
            <a:ext cx="2497314" cy="369332"/>
            <a:chOff x="823134" y="2401704"/>
            <a:chExt cx="249731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174062-B8DB-4A00-91AC-B78C25EC4E88}"/>
                </a:ext>
              </a:extLst>
            </p:cNvPr>
            <p:cNvSpPr txBox="1"/>
            <p:nvPr/>
          </p:nvSpPr>
          <p:spPr>
            <a:xfrm>
              <a:off x="899592" y="2401704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프로젝트 주제 및 목표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2A8AE85-8278-4707-A91F-3CCB4B005516}"/>
                </a:ext>
              </a:extLst>
            </p:cNvPr>
            <p:cNvSpPr/>
            <p:nvPr/>
          </p:nvSpPr>
          <p:spPr>
            <a:xfrm>
              <a:off x="823134" y="2401704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487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프로젝트 주제 및 목표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pic>
        <p:nvPicPr>
          <p:cNvPr id="6" name="Picture 2" descr="F:\발표자료 소스\icon\black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3156"/>
            <a:ext cx="3313956" cy="33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발표자료 소스\새 폴더\Welcome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2" y="1772816"/>
            <a:ext cx="3582332" cy="2160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1777" y="4409817"/>
            <a:ext cx="8331127" cy="1323439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/>
            </a:sp3d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기존 유한대학교 웹 사이트에 </a:t>
            </a:r>
            <a:r>
              <a:rPr lang="en-US" altLang="ko-KR" sz="1600" b="1" dirty="0">
                <a:solidFill>
                  <a:schemeClr val="tx2"/>
                </a:solidFill>
              </a:rPr>
              <a:t>3D</a:t>
            </a:r>
            <a:r>
              <a:rPr lang="ko-KR" altLang="en-US" sz="1600" b="1" dirty="0">
                <a:solidFill>
                  <a:schemeClr val="tx2"/>
                </a:solidFill>
              </a:rPr>
              <a:t>를 접목시켜서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endParaRPr lang="en-US" altLang="ko-KR" sz="1600" b="1" dirty="0"/>
          </a:p>
          <a:p>
            <a:r>
              <a:rPr lang="ko-KR" altLang="en-US" sz="1600" b="1" dirty="0"/>
              <a:t>이전 과는 다른 </a:t>
            </a:r>
            <a:r>
              <a:rPr lang="ko-KR" altLang="en-US" sz="1600" b="1" dirty="0">
                <a:solidFill>
                  <a:schemeClr val="accent2"/>
                </a:solidFill>
              </a:rPr>
              <a:t>신선한 느낌</a:t>
            </a:r>
            <a:r>
              <a:rPr lang="ko-KR" altLang="en-US" sz="1600" b="1" dirty="0"/>
              <a:t>을 주어 </a:t>
            </a:r>
            <a:r>
              <a:rPr lang="ko-KR" altLang="en-US" sz="1600" b="1" dirty="0">
                <a:solidFill>
                  <a:schemeClr val="accent2"/>
                </a:solidFill>
              </a:rPr>
              <a:t>강력한 학교 홍보</a:t>
            </a:r>
            <a:r>
              <a:rPr lang="ko-KR" altLang="en-US" sz="1600" b="1" dirty="0"/>
              <a:t>를 하고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재학생들 또한 웹 사이트를 잘 활용할 수 있는 유한대학교 웹 사이트를 개발하는 것입니다</a:t>
            </a:r>
            <a:r>
              <a:rPr lang="en-US" altLang="ko-KR" sz="16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028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개발환경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pic>
        <p:nvPicPr>
          <p:cNvPr id="4098" name="Picture 2" descr="F:\발표자료 소스\icon\compu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1547844"/>
            <a:ext cx="1726604" cy="172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발표자료 소스\icon\ser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140132"/>
            <a:ext cx="1726604" cy="172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6326" y="320402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클라이언트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5743" y="5867980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서버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483766" y="190788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03378" y="302333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모델링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646105" y="1475836"/>
            <a:ext cx="1851789" cy="1027857"/>
            <a:chOff x="5501887" y="1475836"/>
            <a:chExt cx="1851789" cy="1027857"/>
          </a:xfrm>
        </p:grpSpPr>
        <p:pic>
          <p:nvPicPr>
            <p:cNvPr id="4101" name="Picture 5" descr="F:\발표자료 소스\icon\javascrip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085" y="1475836"/>
              <a:ext cx="633456" cy="63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501887" y="2195916"/>
              <a:ext cx="18517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Ｊａ</a:t>
              </a:r>
              <a:r>
                <a:rPr lang="en-US" altLang="ko-KR" sz="1400" b="1" dirty="0"/>
                <a:t>v</a:t>
              </a:r>
              <a:r>
                <a:rPr lang="ko-KR" altLang="en-US" sz="1400" b="1" dirty="0"/>
                <a:t>ａ</a:t>
              </a:r>
              <a:r>
                <a:rPr lang="en-US" altLang="ko-KR" sz="1400" b="1" dirty="0"/>
                <a:t>S</a:t>
              </a:r>
              <a:r>
                <a:rPr lang="ko-KR" altLang="en-US" sz="1400" b="1" dirty="0"/>
                <a:t>ｃｒｉｐｔ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831689" y="1475836"/>
            <a:ext cx="1066318" cy="1027857"/>
            <a:chOff x="7770881" y="1475836"/>
            <a:chExt cx="1066318" cy="1027857"/>
          </a:xfrm>
        </p:grpSpPr>
        <p:pic>
          <p:nvPicPr>
            <p:cNvPr id="4100" name="Picture 4" descr="F:\발표자료 소스\icon\reac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572" y="1475836"/>
              <a:ext cx="632876" cy="63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770881" y="2195916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Ｒｅａｃｔ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877454" y="2704736"/>
            <a:ext cx="1418978" cy="1023093"/>
            <a:chOff x="3877454" y="2704736"/>
            <a:chExt cx="1418978" cy="1023093"/>
          </a:xfrm>
        </p:grpSpPr>
        <p:pic>
          <p:nvPicPr>
            <p:cNvPr id="4104" name="Picture 8" descr="F:\발표자료 소스\icon\blend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462" y="2704736"/>
              <a:ext cx="633456" cy="63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3877454" y="3420052"/>
              <a:ext cx="1418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Ｂｌｅｎｄｅｒ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83428" y="438830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프로그래밍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73622" y="5497404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데이터베이스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969912" y="3948252"/>
            <a:ext cx="1242648" cy="1003713"/>
            <a:chOff x="3969912" y="3948252"/>
            <a:chExt cx="1242648" cy="1003713"/>
          </a:xfrm>
        </p:grpSpPr>
        <p:pic>
          <p:nvPicPr>
            <p:cNvPr id="4102" name="Picture 6" descr="F:\발표자료 소스\icon\nodej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336" y="3948252"/>
              <a:ext cx="632876" cy="63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969912" y="4644188"/>
              <a:ext cx="124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ＮｏｄｅＪＳ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041799" y="5157192"/>
            <a:ext cx="1066318" cy="946901"/>
            <a:chOff x="4041799" y="5157192"/>
            <a:chExt cx="1066318" cy="946901"/>
          </a:xfrm>
        </p:grpSpPr>
        <p:pic>
          <p:nvPicPr>
            <p:cNvPr id="4105" name="Picture 9" descr="F:\발표자료 소스\icon\mysql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336" y="5157192"/>
              <a:ext cx="632876" cy="63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041799" y="5796316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ＭｙＳＱＬ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385736" y="3118139"/>
            <a:ext cx="1440160" cy="1886245"/>
            <a:chOff x="7385736" y="3118139"/>
            <a:chExt cx="1440160" cy="1886245"/>
          </a:xfrm>
        </p:grpSpPr>
        <p:pic>
          <p:nvPicPr>
            <p:cNvPr id="4103" name="Picture 7" descr="F:\발표자료 소스\icon\gi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5736" y="3118139"/>
              <a:ext cx="1440160" cy="1438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758606" y="4696607"/>
              <a:ext cx="7136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Ｇｉｔ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68144" y="3118138"/>
            <a:ext cx="1362728" cy="1886246"/>
            <a:chOff x="5868144" y="3118138"/>
            <a:chExt cx="1362728" cy="1886246"/>
          </a:xfrm>
        </p:grpSpPr>
        <p:pic>
          <p:nvPicPr>
            <p:cNvPr id="1027" name="Picture 3" descr="F:\발표자료 소스\icon\docker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118138"/>
              <a:ext cx="1362728" cy="1438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166230" y="4696607"/>
              <a:ext cx="7665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b="1" dirty="0"/>
                <a:t>Docker</a:t>
              </a:r>
              <a:endParaRPr lang="ko-KR" altLang="en-US" sz="1400" b="1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333810" y="1464463"/>
            <a:ext cx="1595309" cy="1072627"/>
            <a:chOff x="7333810" y="1464463"/>
            <a:chExt cx="1595309" cy="1072627"/>
          </a:xfrm>
        </p:grpSpPr>
        <p:sp>
          <p:nvSpPr>
            <p:cNvPr id="32" name="TextBox 31"/>
            <p:cNvSpPr txBox="1"/>
            <p:nvPr/>
          </p:nvSpPr>
          <p:spPr>
            <a:xfrm>
              <a:off x="7333810" y="2229313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Ｔｈｒｅｅ．Ｊｓ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789378" y="1464463"/>
              <a:ext cx="632876" cy="6442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2051" name="Picture 3" descr="F:\발표자료 소스\icon\threeJS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1475836"/>
              <a:ext cx="599046" cy="625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01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개발일정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6812" y="5661248"/>
            <a:ext cx="8208912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4097" y="566268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3</a:t>
            </a:r>
            <a:r>
              <a:rPr lang="ko-KR" altLang="en-US" dirty="0">
                <a:solidFill>
                  <a:schemeClr val="bg2"/>
                </a:solidFill>
              </a:rPr>
              <a:t>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3880" y="566268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4</a:t>
            </a:r>
            <a:r>
              <a:rPr lang="ko-KR" altLang="en-US" dirty="0">
                <a:solidFill>
                  <a:schemeClr val="bg2"/>
                </a:solidFill>
              </a:rPr>
              <a:t>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663" y="566268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5</a:t>
            </a:r>
            <a:r>
              <a:rPr lang="ko-KR" altLang="en-US" dirty="0">
                <a:solidFill>
                  <a:schemeClr val="bg2"/>
                </a:solidFill>
              </a:rPr>
              <a:t>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3446" y="566268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6</a:t>
            </a:r>
            <a:r>
              <a:rPr lang="ko-KR" altLang="en-US" dirty="0">
                <a:solidFill>
                  <a:schemeClr val="bg2"/>
                </a:solidFill>
              </a:rPr>
              <a:t>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3229" y="566268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7</a:t>
            </a:r>
            <a:r>
              <a:rPr lang="ko-KR" altLang="en-US" dirty="0">
                <a:solidFill>
                  <a:schemeClr val="bg2"/>
                </a:solidFill>
              </a:rPr>
              <a:t>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3012" y="566268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8</a:t>
            </a:r>
            <a:r>
              <a:rPr lang="ko-KR" altLang="en-US" dirty="0">
                <a:solidFill>
                  <a:schemeClr val="bg2"/>
                </a:solidFill>
              </a:rPr>
              <a:t>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2795" y="566268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9</a:t>
            </a:r>
            <a:r>
              <a:rPr lang="ko-KR" altLang="en-US" dirty="0">
                <a:solidFill>
                  <a:schemeClr val="bg2"/>
                </a:solidFill>
              </a:rPr>
              <a:t>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2578" y="566268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10</a:t>
            </a:r>
            <a:r>
              <a:rPr lang="ko-KR" altLang="en-US" dirty="0">
                <a:solidFill>
                  <a:schemeClr val="bg2"/>
                </a:solidFill>
              </a:rPr>
              <a:t>월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12360" y="566268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/>
                </a:solidFill>
              </a:rPr>
              <a:t>11</a:t>
            </a:r>
            <a:r>
              <a:rPr lang="ko-KR" altLang="en-US" dirty="0">
                <a:solidFill>
                  <a:schemeClr val="bg2"/>
                </a:solidFill>
              </a:rPr>
              <a:t>월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899591" y="3861049"/>
            <a:ext cx="2699350" cy="1801633"/>
            <a:chOff x="899591" y="3861049"/>
            <a:chExt cx="2699350" cy="1801633"/>
          </a:xfrm>
        </p:grpSpPr>
        <p:sp>
          <p:nvSpPr>
            <p:cNvPr id="16" name="직사각형 15"/>
            <p:cNvSpPr/>
            <p:nvPr/>
          </p:nvSpPr>
          <p:spPr>
            <a:xfrm>
              <a:off x="899591" y="3861049"/>
              <a:ext cx="2699349" cy="5040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프로젝트 기획 및 설계</a:t>
              </a:r>
            </a:p>
          </p:txBody>
        </p:sp>
        <p:cxnSp>
          <p:nvCxnSpPr>
            <p:cNvPr id="20" name="직선 연결선 19"/>
            <p:cNvCxnSpPr>
              <a:stCxn id="16" idx="1"/>
              <a:endCxn id="7" idx="0"/>
            </p:cNvCxnSpPr>
            <p:nvPr/>
          </p:nvCxnSpPr>
          <p:spPr>
            <a:xfrm>
              <a:off x="899591" y="4113077"/>
              <a:ext cx="1" cy="1549605"/>
            </a:xfrm>
            <a:prstGeom prst="line">
              <a:avLst/>
            </a:prstGeom>
            <a:ln w="25400" cmpd="sng"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6" idx="3"/>
              <a:endCxn id="10" idx="0"/>
            </p:cNvCxnSpPr>
            <p:nvPr/>
          </p:nvCxnSpPr>
          <p:spPr>
            <a:xfrm>
              <a:off x="3598940" y="4113077"/>
              <a:ext cx="1" cy="1549605"/>
            </a:xfrm>
            <a:prstGeom prst="line">
              <a:avLst/>
            </a:prstGeom>
            <a:ln w="25400" cmpd="sng"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3598940" y="2996952"/>
            <a:ext cx="1799567" cy="2665730"/>
            <a:chOff x="3598940" y="2996952"/>
            <a:chExt cx="1799567" cy="2665730"/>
          </a:xfrm>
        </p:grpSpPr>
        <p:sp>
          <p:nvSpPr>
            <p:cNvPr id="17" name="직사각형 16"/>
            <p:cNvSpPr/>
            <p:nvPr/>
          </p:nvSpPr>
          <p:spPr>
            <a:xfrm>
              <a:off x="3598940" y="2996952"/>
              <a:ext cx="1786481" cy="5040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3D </a:t>
              </a:r>
              <a:r>
                <a:rPr lang="ko-KR" altLang="en-US" b="1" dirty="0"/>
                <a:t>모델링</a:t>
              </a:r>
            </a:p>
          </p:txBody>
        </p:sp>
        <p:cxnSp>
          <p:nvCxnSpPr>
            <p:cNvPr id="29" name="직선 연결선 28"/>
            <p:cNvCxnSpPr>
              <a:stCxn id="17" idx="1"/>
              <a:endCxn id="16" idx="3"/>
            </p:cNvCxnSpPr>
            <p:nvPr/>
          </p:nvCxnSpPr>
          <p:spPr>
            <a:xfrm>
              <a:off x="3598940" y="3248980"/>
              <a:ext cx="0" cy="864097"/>
            </a:xfrm>
            <a:prstGeom prst="line">
              <a:avLst/>
            </a:prstGeom>
            <a:ln w="25400"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7" idx="3"/>
              <a:endCxn id="12" idx="0"/>
            </p:cNvCxnSpPr>
            <p:nvPr/>
          </p:nvCxnSpPr>
          <p:spPr>
            <a:xfrm>
              <a:off x="5385421" y="3248980"/>
              <a:ext cx="13086" cy="2413702"/>
            </a:xfrm>
            <a:prstGeom prst="line">
              <a:avLst/>
            </a:prstGeom>
            <a:ln w="25400"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5385421" y="1887627"/>
            <a:ext cx="2725258" cy="3775055"/>
            <a:chOff x="5385421" y="1887627"/>
            <a:chExt cx="2725258" cy="3775055"/>
          </a:xfrm>
        </p:grpSpPr>
        <p:sp>
          <p:nvSpPr>
            <p:cNvPr id="18" name="직사각형 17"/>
            <p:cNvSpPr/>
            <p:nvPr/>
          </p:nvSpPr>
          <p:spPr>
            <a:xfrm>
              <a:off x="5385421" y="1887627"/>
              <a:ext cx="2725258" cy="5332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기능개발 및 테스트</a:t>
              </a:r>
              <a:endParaRPr lang="en-US" altLang="ko-KR" b="1" dirty="0"/>
            </a:p>
          </p:txBody>
        </p:sp>
        <p:cxnSp>
          <p:nvCxnSpPr>
            <p:cNvPr id="38" name="직선 연결선 37"/>
            <p:cNvCxnSpPr>
              <a:stCxn id="18" idx="1"/>
              <a:endCxn id="17" idx="3"/>
            </p:cNvCxnSpPr>
            <p:nvPr/>
          </p:nvCxnSpPr>
          <p:spPr>
            <a:xfrm>
              <a:off x="5385421" y="2154258"/>
              <a:ext cx="0" cy="1094722"/>
            </a:xfrm>
            <a:prstGeom prst="line">
              <a:avLst/>
            </a:prstGeom>
            <a:ln w="25400"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18" idx="3"/>
              <a:endCxn id="15" idx="0"/>
            </p:cNvCxnSpPr>
            <p:nvPr/>
          </p:nvCxnSpPr>
          <p:spPr>
            <a:xfrm>
              <a:off x="8110679" y="2154258"/>
              <a:ext cx="0" cy="3508424"/>
            </a:xfrm>
            <a:prstGeom prst="line">
              <a:avLst/>
            </a:prstGeom>
            <a:ln w="25400"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왼쪽/오른쪽 화살표 설명선 20"/>
          <p:cNvSpPr/>
          <p:nvPr/>
        </p:nvSpPr>
        <p:spPr>
          <a:xfrm>
            <a:off x="912414" y="4797151"/>
            <a:ext cx="2699350" cy="504056"/>
          </a:xfrm>
          <a:prstGeom prst="leftRight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3 </a:t>
            </a:r>
            <a:r>
              <a:rPr lang="ko-KR" altLang="en-US" b="1" dirty="0">
                <a:solidFill>
                  <a:schemeClr val="accent1"/>
                </a:solidFill>
              </a:rPr>
              <a:t>개월</a:t>
            </a:r>
          </a:p>
        </p:txBody>
      </p:sp>
      <p:sp>
        <p:nvSpPr>
          <p:cNvPr id="27" name="왼쪽/오른쪽 화살표 설명선 26"/>
          <p:cNvSpPr/>
          <p:nvPr/>
        </p:nvSpPr>
        <p:spPr>
          <a:xfrm>
            <a:off x="3599186" y="4282369"/>
            <a:ext cx="1786743" cy="504056"/>
          </a:xfrm>
          <a:prstGeom prst="leftRight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2 </a:t>
            </a:r>
            <a:r>
              <a:rPr lang="ko-KR" altLang="en-US" b="1" dirty="0">
                <a:solidFill>
                  <a:schemeClr val="accent1"/>
                </a:solidFill>
              </a:rPr>
              <a:t>개월</a:t>
            </a:r>
          </a:p>
        </p:txBody>
      </p:sp>
      <p:sp>
        <p:nvSpPr>
          <p:cNvPr id="28" name="왼쪽/오른쪽 화살표 설명선 27"/>
          <p:cNvSpPr/>
          <p:nvPr/>
        </p:nvSpPr>
        <p:spPr>
          <a:xfrm>
            <a:off x="5379479" y="3819681"/>
            <a:ext cx="2731200" cy="504056"/>
          </a:xfrm>
          <a:prstGeom prst="leftRight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3 </a:t>
            </a:r>
            <a:r>
              <a:rPr lang="ko-KR" altLang="en-US" b="1" dirty="0">
                <a:solidFill>
                  <a:schemeClr val="accent1"/>
                </a:solidFill>
              </a:rPr>
              <a:t>개월</a:t>
            </a:r>
          </a:p>
        </p:txBody>
      </p:sp>
    </p:spTree>
    <p:extLst>
      <p:ext uri="{BB962C8B-B14F-4D97-AF65-F5344CB8AC3E}">
        <p14:creationId xmlns:p14="http://schemas.microsoft.com/office/powerpoint/2010/main" val="261043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대표기능목록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676B334-7633-4854-8F4B-13236A2CC703}"/>
              </a:ext>
            </a:extLst>
          </p:cNvPr>
          <p:cNvGrpSpPr/>
          <p:nvPr/>
        </p:nvGrpSpPr>
        <p:grpSpPr>
          <a:xfrm>
            <a:off x="971600" y="1793797"/>
            <a:ext cx="939195" cy="376420"/>
            <a:chOff x="823134" y="1789918"/>
            <a:chExt cx="939195" cy="3764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F5AA82-8344-41E2-BBF6-74E7A16BD772}"/>
                </a:ext>
              </a:extLst>
            </p:cNvPr>
            <p:cNvSpPr txBox="1"/>
            <p:nvPr/>
          </p:nvSpPr>
          <p:spPr>
            <a:xfrm>
              <a:off x="899592" y="178991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임성준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6FF363-6E89-431A-B6A8-B9E6FDDC1067}"/>
                </a:ext>
              </a:extLst>
            </p:cNvPr>
            <p:cNvSpPr/>
            <p:nvPr/>
          </p:nvSpPr>
          <p:spPr>
            <a:xfrm>
              <a:off x="823134" y="1797006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76B334-7633-4854-8F4B-13236A2CC703}"/>
              </a:ext>
            </a:extLst>
          </p:cNvPr>
          <p:cNvGrpSpPr/>
          <p:nvPr/>
        </p:nvGrpSpPr>
        <p:grpSpPr>
          <a:xfrm>
            <a:off x="3123291" y="1793797"/>
            <a:ext cx="939195" cy="376420"/>
            <a:chOff x="823134" y="1789918"/>
            <a:chExt cx="939195" cy="3764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F5AA82-8344-41E2-BBF6-74E7A16BD772}"/>
                </a:ext>
              </a:extLst>
            </p:cNvPr>
            <p:cNvSpPr txBox="1"/>
            <p:nvPr/>
          </p:nvSpPr>
          <p:spPr>
            <a:xfrm>
              <a:off x="899592" y="178991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이석재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B6FF363-6E89-431A-B6A8-B9E6FDDC1067}"/>
                </a:ext>
              </a:extLst>
            </p:cNvPr>
            <p:cNvSpPr/>
            <p:nvPr/>
          </p:nvSpPr>
          <p:spPr>
            <a:xfrm>
              <a:off x="823134" y="1797006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676B334-7633-4854-8F4B-13236A2CC703}"/>
              </a:ext>
            </a:extLst>
          </p:cNvPr>
          <p:cNvGrpSpPr/>
          <p:nvPr/>
        </p:nvGrpSpPr>
        <p:grpSpPr>
          <a:xfrm>
            <a:off x="5215798" y="1793797"/>
            <a:ext cx="939195" cy="376420"/>
            <a:chOff x="823134" y="1789918"/>
            <a:chExt cx="939195" cy="3764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F5AA82-8344-41E2-BBF6-74E7A16BD772}"/>
                </a:ext>
              </a:extLst>
            </p:cNvPr>
            <p:cNvSpPr txBox="1"/>
            <p:nvPr/>
          </p:nvSpPr>
          <p:spPr>
            <a:xfrm>
              <a:off x="899592" y="178991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이정민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6FF363-6E89-431A-B6A8-B9E6FDDC1067}"/>
                </a:ext>
              </a:extLst>
            </p:cNvPr>
            <p:cNvSpPr/>
            <p:nvPr/>
          </p:nvSpPr>
          <p:spPr>
            <a:xfrm>
              <a:off x="823134" y="1797006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76B334-7633-4854-8F4B-13236A2CC703}"/>
              </a:ext>
            </a:extLst>
          </p:cNvPr>
          <p:cNvGrpSpPr/>
          <p:nvPr/>
        </p:nvGrpSpPr>
        <p:grpSpPr>
          <a:xfrm>
            <a:off x="7308304" y="1793797"/>
            <a:ext cx="939195" cy="376420"/>
            <a:chOff x="823134" y="1789918"/>
            <a:chExt cx="939195" cy="3764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F5AA82-8344-41E2-BBF6-74E7A16BD772}"/>
                </a:ext>
              </a:extLst>
            </p:cNvPr>
            <p:cNvSpPr txBox="1"/>
            <p:nvPr/>
          </p:nvSpPr>
          <p:spPr>
            <a:xfrm>
              <a:off x="899592" y="178991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오자현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6FF363-6E89-431A-B6A8-B9E6FDDC1067}"/>
                </a:ext>
              </a:extLst>
            </p:cNvPr>
            <p:cNvSpPr/>
            <p:nvPr/>
          </p:nvSpPr>
          <p:spPr>
            <a:xfrm>
              <a:off x="823134" y="1797006"/>
              <a:ext cx="72008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67519" y="2520092"/>
            <a:ext cx="1842172" cy="3474759"/>
            <a:chOff x="567519" y="2520092"/>
            <a:chExt cx="1842172" cy="3474759"/>
          </a:xfrm>
        </p:grpSpPr>
        <p:grpSp>
          <p:nvGrpSpPr>
            <p:cNvPr id="19" name="그룹 18"/>
            <p:cNvGrpSpPr/>
            <p:nvPr/>
          </p:nvGrpSpPr>
          <p:grpSpPr>
            <a:xfrm>
              <a:off x="645019" y="2520092"/>
              <a:ext cx="1691489" cy="415052"/>
              <a:chOff x="222412" y="2564904"/>
              <a:chExt cx="1691489" cy="41505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22412" y="2564904"/>
                <a:ext cx="1691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/>
                  <a:t>캐릭터</a:t>
                </a:r>
                <a:r>
                  <a:rPr lang="en-US" altLang="ko-KR" b="1" dirty="0"/>
                  <a:t>, </a:t>
                </a:r>
                <a:r>
                  <a:rPr lang="ko-KR" altLang="en-US" b="1" dirty="0" err="1"/>
                  <a:t>미니맵</a:t>
                </a:r>
                <a:endParaRPr lang="ko-KR" altLang="en-US" b="1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B6FF363-6E89-431A-B6A8-B9E6FDDC1067}"/>
                  </a:ext>
                </a:extLst>
              </p:cNvPr>
              <p:cNvSpPr/>
              <p:nvPr/>
            </p:nvSpPr>
            <p:spPr>
              <a:xfrm>
                <a:off x="291175" y="2934236"/>
                <a:ext cx="1553962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793542" y="4049946"/>
              <a:ext cx="1390124" cy="415052"/>
              <a:chOff x="373098" y="2564904"/>
              <a:chExt cx="1390124" cy="41505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3098" y="2564904"/>
                <a:ext cx="1390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/>
                  <a:t>캠퍼스 안내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B6FF363-6E89-431A-B6A8-B9E6FDDC1067}"/>
                  </a:ext>
                </a:extLst>
              </p:cNvPr>
              <p:cNvSpPr/>
              <p:nvPr/>
            </p:nvSpPr>
            <p:spPr>
              <a:xfrm>
                <a:off x="395536" y="2934236"/>
                <a:ext cx="134524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567519" y="4814873"/>
              <a:ext cx="1842172" cy="415052"/>
              <a:chOff x="147073" y="2564904"/>
              <a:chExt cx="1842172" cy="41505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147073" y="2564904"/>
                <a:ext cx="1842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err="1"/>
                  <a:t>키오스크</a:t>
                </a:r>
                <a:r>
                  <a:rPr lang="ko-KR" altLang="en-US" b="1" dirty="0"/>
                  <a:t> 이벤트</a:t>
                </a: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B6FF363-6E89-431A-B6A8-B9E6FDDC1067}"/>
                  </a:ext>
                </a:extLst>
              </p:cNvPr>
              <p:cNvSpPr/>
              <p:nvPr/>
            </p:nvSpPr>
            <p:spPr>
              <a:xfrm>
                <a:off x="175922" y="2934236"/>
                <a:ext cx="1784468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815982" y="5579799"/>
              <a:ext cx="1345240" cy="415052"/>
              <a:chOff x="395536" y="2564904"/>
              <a:chExt cx="1345240" cy="41505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523778" y="2564904"/>
                <a:ext cx="1088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/>
                  <a:t>상담신청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B6FF363-6E89-431A-B6A8-B9E6FDDC1067}"/>
                  </a:ext>
                </a:extLst>
              </p:cNvPr>
              <p:cNvSpPr/>
              <p:nvPr/>
            </p:nvSpPr>
            <p:spPr>
              <a:xfrm>
                <a:off x="395536" y="2934236"/>
                <a:ext cx="134524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815976" y="3262159"/>
              <a:ext cx="1345240" cy="415052"/>
              <a:chOff x="395536" y="2564904"/>
              <a:chExt cx="1345240" cy="41505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523782" y="2564904"/>
                <a:ext cx="1088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b="1" dirty="0" err="1"/>
                  <a:t>텔레포트</a:t>
                </a:r>
                <a:endParaRPr lang="ko-KR" altLang="en-US" b="1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B6FF363-6E89-431A-B6A8-B9E6FDDC1067}"/>
                  </a:ext>
                </a:extLst>
              </p:cNvPr>
              <p:cNvSpPr/>
              <p:nvPr/>
            </p:nvSpPr>
            <p:spPr>
              <a:xfrm>
                <a:off x="395536" y="2934236"/>
                <a:ext cx="134524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B6FF363-6E89-431A-B6A8-B9E6FDDC1067}"/>
              </a:ext>
            </a:extLst>
          </p:cNvPr>
          <p:cNvSpPr/>
          <p:nvPr/>
        </p:nvSpPr>
        <p:spPr>
          <a:xfrm>
            <a:off x="1031774" y="2124497"/>
            <a:ext cx="91896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B6FF363-6E89-431A-B6A8-B9E6FDDC1067}"/>
              </a:ext>
            </a:extLst>
          </p:cNvPr>
          <p:cNvSpPr/>
          <p:nvPr/>
        </p:nvSpPr>
        <p:spPr>
          <a:xfrm>
            <a:off x="3148975" y="2124674"/>
            <a:ext cx="91896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B6FF363-6E89-431A-B6A8-B9E6FDDC1067}"/>
              </a:ext>
            </a:extLst>
          </p:cNvPr>
          <p:cNvSpPr/>
          <p:nvPr/>
        </p:nvSpPr>
        <p:spPr>
          <a:xfrm>
            <a:off x="5216788" y="2124496"/>
            <a:ext cx="91896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B6FF363-6E89-431A-B6A8-B9E6FDDC1067}"/>
              </a:ext>
            </a:extLst>
          </p:cNvPr>
          <p:cNvSpPr/>
          <p:nvPr/>
        </p:nvSpPr>
        <p:spPr>
          <a:xfrm>
            <a:off x="7308304" y="2124674"/>
            <a:ext cx="91896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813430" y="2497232"/>
            <a:ext cx="1616148" cy="1967766"/>
            <a:chOff x="2813430" y="2497232"/>
            <a:chExt cx="1616148" cy="1967766"/>
          </a:xfrm>
        </p:grpSpPr>
        <p:grpSp>
          <p:nvGrpSpPr>
            <p:cNvPr id="3" name="그룹 2"/>
            <p:cNvGrpSpPr/>
            <p:nvPr/>
          </p:nvGrpSpPr>
          <p:grpSpPr>
            <a:xfrm>
              <a:off x="2948879" y="2497232"/>
              <a:ext cx="1345240" cy="1179979"/>
              <a:chOff x="2948879" y="2497232"/>
              <a:chExt cx="1345240" cy="1179979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2948879" y="2497232"/>
                <a:ext cx="1345240" cy="415052"/>
                <a:chOff x="395536" y="2564904"/>
                <a:chExt cx="1345240" cy="415052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49800" y="2564904"/>
                  <a:ext cx="6367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 dirty="0"/>
                    <a:t>회원</a:t>
                  </a: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2B6FF363-6E89-431A-B6A8-B9E6FDDC1067}"/>
                    </a:ext>
                  </a:extLst>
                </p:cNvPr>
                <p:cNvSpPr/>
                <p:nvPr/>
              </p:nvSpPr>
              <p:spPr>
                <a:xfrm>
                  <a:off x="395536" y="2934236"/>
                  <a:ext cx="134524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그룹 36"/>
              <p:cNvGrpSpPr/>
              <p:nvPr/>
            </p:nvGrpSpPr>
            <p:grpSpPr>
              <a:xfrm>
                <a:off x="2948879" y="3262159"/>
                <a:ext cx="1345240" cy="415052"/>
                <a:chOff x="395536" y="2564904"/>
                <a:chExt cx="1345240" cy="415052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523778" y="2564904"/>
                  <a:ext cx="10887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 dirty="0"/>
                    <a:t>학부추천</a:t>
                  </a: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B6FF363-6E89-431A-B6A8-B9E6FDDC1067}"/>
                    </a:ext>
                  </a:extLst>
                </p:cNvPr>
                <p:cNvSpPr/>
                <p:nvPr/>
              </p:nvSpPr>
              <p:spPr>
                <a:xfrm>
                  <a:off x="395536" y="2934236"/>
                  <a:ext cx="134524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62" name="TextBox 61"/>
            <p:cNvSpPr txBox="1"/>
            <p:nvPr/>
          </p:nvSpPr>
          <p:spPr>
            <a:xfrm>
              <a:off x="2813430" y="4049946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흡연구역 안내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B6FF363-6E89-431A-B6A8-B9E6FDDC1067}"/>
                </a:ext>
              </a:extLst>
            </p:cNvPr>
            <p:cNvSpPr/>
            <p:nvPr/>
          </p:nvSpPr>
          <p:spPr>
            <a:xfrm>
              <a:off x="2839068" y="4419278"/>
              <a:ext cx="1564862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018949" y="2497232"/>
            <a:ext cx="1409906" cy="1967766"/>
            <a:chOff x="5018949" y="2497232"/>
            <a:chExt cx="1409906" cy="1967766"/>
          </a:xfrm>
        </p:grpSpPr>
        <p:grpSp>
          <p:nvGrpSpPr>
            <p:cNvPr id="5" name="그룹 4"/>
            <p:cNvGrpSpPr/>
            <p:nvPr/>
          </p:nvGrpSpPr>
          <p:grpSpPr>
            <a:xfrm>
              <a:off x="5018949" y="2497232"/>
              <a:ext cx="1390124" cy="1179979"/>
              <a:chOff x="5018949" y="2497232"/>
              <a:chExt cx="1390124" cy="1179979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5018949" y="3262159"/>
                <a:ext cx="1390124" cy="415052"/>
                <a:chOff x="373097" y="2564904"/>
                <a:chExt cx="1390124" cy="415052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373097" y="2564904"/>
                  <a:ext cx="13901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 dirty="0"/>
                    <a:t>오늘의 메뉴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B6FF363-6E89-431A-B6A8-B9E6FDDC1067}"/>
                    </a:ext>
                  </a:extLst>
                </p:cNvPr>
                <p:cNvSpPr/>
                <p:nvPr/>
              </p:nvSpPr>
              <p:spPr>
                <a:xfrm>
                  <a:off x="395536" y="2934236"/>
                  <a:ext cx="134524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그룹 42"/>
              <p:cNvGrpSpPr/>
              <p:nvPr/>
            </p:nvGrpSpPr>
            <p:grpSpPr>
              <a:xfrm>
                <a:off x="5041386" y="2497232"/>
                <a:ext cx="1345240" cy="415052"/>
                <a:chOff x="395536" y="2564904"/>
                <a:chExt cx="1345240" cy="415052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523777" y="2564904"/>
                  <a:ext cx="10887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 dirty="0"/>
                    <a:t>미니게임</a:t>
                  </a: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B6FF363-6E89-431A-B6A8-B9E6FDDC1067}"/>
                    </a:ext>
                  </a:extLst>
                </p:cNvPr>
                <p:cNvSpPr/>
                <p:nvPr/>
              </p:nvSpPr>
              <p:spPr>
                <a:xfrm>
                  <a:off x="395536" y="2934236"/>
                  <a:ext cx="134524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64" name="TextBox 63"/>
            <p:cNvSpPr txBox="1"/>
            <p:nvPr/>
          </p:nvSpPr>
          <p:spPr>
            <a:xfrm>
              <a:off x="5038731" y="4049946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동상 이벤트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B6FF363-6E89-431A-B6A8-B9E6FDDC1067}"/>
                </a:ext>
              </a:extLst>
            </p:cNvPr>
            <p:cNvSpPr/>
            <p:nvPr/>
          </p:nvSpPr>
          <p:spPr>
            <a:xfrm>
              <a:off x="5061157" y="4419278"/>
              <a:ext cx="1345256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024068" y="2497232"/>
            <a:ext cx="1564870" cy="2732693"/>
            <a:chOff x="7024068" y="2497232"/>
            <a:chExt cx="1564870" cy="2732693"/>
          </a:xfrm>
        </p:grpSpPr>
        <p:grpSp>
          <p:nvGrpSpPr>
            <p:cNvPr id="21" name="그룹 20"/>
            <p:cNvGrpSpPr/>
            <p:nvPr/>
          </p:nvGrpSpPr>
          <p:grpSpPr>
            <a:xfrm>
              <a:off x="7133890" y="2497232"/>
              <a:ext cx="1345240" cy="1967766"/>
              <a:chOff x="7133890" y="2497232"/>
              <a:chExt cx="1345240" cy="1967766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133890" y="2497232"/>
                <a:ext cx="1345240" cy="415052"/>
                <a:chOff x="395536" y="2564904"/>
                <a:chExt cx="1345240" cy="415052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410769" y="2564904"/>
                  <a:ext cx="13147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 dirty="0"/>
                    <a:t>유한게시판</a:t>
                  </a: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2B6FF363-6E89-431A-B6A8-B9E6FDDC1067}"/>
                    </a:ext>
                  </a:extLst>
                </p:cNvPr>
                <p:cNvSpPr/>
                <p:nvPr/>
              </p:nvSpPr>
              <p:spPr>
                <a:xfrm>
                  <a:off x="395536" y="2934236"/>
                  <a:ext cx="134524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7133890" y="3239727"/>
                <a:ext cx="1345240" cy="415052"/>
                <a:chOff x="395536" y="2564904"/>
                <a:chExt cx="1345240" cy="415052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523782" y="2564904"/>
                  <a:ext cx="10887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 dirty="0"/>
                    <a:t>보물찾기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2B6FF363-6E89-431A-B6A8-B9E6FDDC1067}"/>
                    </a:ext>
                  </a:extLst>
                </p:cNvPr>
                <p:cNvSpPr/>
                <p:nvPr/>
              </p:nvSpPr>
              <p:spPr>
                <a:xfrm>
                  <a:off x="395536" y="2934236"/>
                  <a:ext cx="134524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2" name="그룹 51"/>
              <p:cNvGrpSpPr/>
              <p:nvPr/>
            </p:nvGrpSpPr>
            <p:grpSpPr>
              <a:xfrm>
                <a:off x="7133890" y="4049946"/>
                <a:ext cx="1345240" cy="415052"/>
                <a:chOff x="395536" y="2564904"/>
                <a:chExt cx="1345240" cy="415052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523783" y="2564904"/>
                  <a:ext cx="10887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b="1" dirty="0"/>
                    <a:t>학과체험</a:t>
                  </a: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2B6FF363-6E89-431A-B6A8-B9E6FDDC1067}"/>
                    </a:ext>
                  </a:extLst>
                </p:cNvPr>
                <p:cNvSpPr/>
                <p:nvPr/>
              </p:nvSpPr>
              <p:spPr>
                <a:xfrm>
                  <a:off x="395536" y="2934236"/>
                  <a:ext cx="1345240" cy="4572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66" name="TextBox 65"/>
            <p:cNvSpPr txBox="1"/>
            <p:nvPr/>
          </p:nvSpPr>
          <p:spPr>
            <a:xfrm>
              <a:off x="7111452" y="4814873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/>
                <a:t>찾아오는 길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B6FF363-6E89-431A-B6A8-B9E6FDDC1067}"/>
                </a:ext>
              </a:extLst>
            </p:cNvPr>
            <p:cNvSpPr/>
            <p:nvPr/>
          </p:nvSpPr>
          <p:spPr>
            <a:xfrm>
              <a:off x="7024068" y="5184205"/>
              <a:ext cx="156487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65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회원</a:t>
            </a:r>
            <a:r>
              <a:rPr lang="en-US" altLang="ko-KR" sz="3200" dirty="0"/>
              <a:t>)</a:t>
            </a:r>
            <a:r>
              <a:rPr lang="ko-KR" altLang="en-US" dirty="0"/>
              <a:t> 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76" y="1424874"/>
            <a:ext cx="4070823" cy="2292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4874"/>
            <a:ext cx="4084514" cy="49314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7" y="1424874"/>
            <a:ext cx="4070823" cy="49261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24874"/>
            <a:ext cx="4084513" cy="49261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188" y="3784585"/>
            <a:ext cx="4040611" cy="25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7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구현 결과 </a:t>
            </a:r>
            <a:r>
              <a:rPr lang="en-US" altLang="ko-KR" sz="3200" dirty="0"/>
              <a:t>(</a:t>
            </a:r>
            <a:r>
              <a:rPr lang="ko-KR" altLang="en-US" sz="3200" dirty="0"/>
              <a:t>학부 추천</a:t>
            </a:r>
            <a:r>
              <a:rPr lang="en-US" altLang="ko-KR" sz="3200" dirty="0"/>
              <a:t>)</a:t>
            </a:r>
            <a:r>
              <a:rPr lang="ko-KR" altLang="en-US" dirty="0"/>
              <a:t> 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Yuhan19Plus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"/>
          <a:stretch/>
        </p:blipFill>
        <p:spPr>
          <a:xfrm>
            <a:off x="457200" y="1412776"/>
            <a:ext cx="8229600" cy="429801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475656" y="1988839"/>
            <a:ext cx="7211144" cy="3096345"/>
            <a:chOff x="1475656" y="1988839"/>
            <a:chExt cx="7211144" cy="309634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403" r="1176" b="14556"/>
            <a:stretch/>
          </p:blipFill>
          <p:spPr>
            <a:xfrm>
              <a:off x="4644008" y="1988839"/>
              <a:ext cx="4042792" cy="309634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75656" y="2553671"/>
              <a:ext cx="3096344" cy="2016224"/>
            </a:xfrm>
            <a:prstGeom prst="rect">
              <a:avLst/>
            </a:prstGeom>
            <a:solidFill>
              <a:schemeClr val="dk1"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b="1" dirty="0"/>
                <a:t>점수를 계산해서</a:t>
              </a:r>
              <a:r>
                <a:rPr lang="en-US" altLang="ko-KR" b="1" dirty="0"/>
                <a:t> </a:t>
              </a:r>
              <a:r>
                <a:rPr lang="ko-KR" altLang="en-US" b="1" dirty="0"/>
                <a:t>총점에 따라 학부 추천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338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유한컬러">
      <a:dk1>
        <a:srgbClr val="0F275C"/>
      </a:dk1>
      <a:lt1>
        <a:srgbClr val="FFFFFF"/>
      </a:lt1>
      <a:dk2>
        <a:srgbClr val="0F275C"/>
      </a:dk2>
      <a:lt2>
        <a:srgbClr val="FFFFFF"/>
      </a:lt2>
      <a:accent1>
        <a:srgbClr val="EE7421"/>
      </a:accent1>
      <a:accent2>
        <a:srgbClr val="F4CE3D"/>
      </a:accent2>
      <a:accent3>
        <a:srgbClr val="80BD00"/>
      </a:accent3>
      <a:accent4>
        <a:srgbClr val="63CAB9"/>
      </a:accent4>
      <a:accent5>
        <a:srgbClr val="FFFFFF"/>
      </a:accent5>
      <a:accent6>
        <a:srgbClr val="E1B400"/>
      </a:accent6>
      <a:hlink>
        <a:srgbClr val="0000FF"/>
      </a:hlink>
      <a:folHlink>
        <a:srgbClr val="800080"/>
      </a:folHlink>
    </a:clrScheme>
    <a:fontScheme name="학교안심">
      <a:majorFont>
        <a:latin typeface="학교안심 지우개 R"/>
        <a:ea typeface="학교안심 지우개 R"/>
        <a:cs typeface=""/>
      </a:majorFont>
      <a:minorFont>
        <a:latin typeface="학교안심 지우개 R"/>
        <a:ea typeface="학교안심 지우개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503</Words>
  <Application>Microsoft Office PowerPoint</Application>
  <PresentationFormat>화면 슬라이드 쇼(4:3)</PresentationFormat>
  <Paragraphs>196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학교안심 지우개 R</vt:lpstr>
      <vt:lpstr>Arial</vt:lpstr>
      <vt:lpstr>Wingdings</vt:lpstr>
      <vt:lpstr>Office 테마</vt:lpstr>
      <vt:lpstr>PowerPoint 프레젠테이션</vt:lpstr>
      <vt:lpstr>  Github  </vt:lpstr>
      <vt:lpstr>  목차</vt:lpstr>
      <vt:lpstr>  프로젝트 주제 및 목표</vt:lpstr>
      <vt:lpstr>  개발환경</vt:lpstr>
      <vt:lpstr>  개발일정</vt:lpstr>
      <vt:lpstr>  대표기능목록</vt:lpstr>
      <vt:lpstr>  구현 결과 (회원) </vt:lpstr>
      <vt:lpstr>  구현 결과 (학부 추천) </vt:lpstr>
      <vt:lpstr>  구현 결과 (상담 신청)</vt:lpstr>
      <vt:lpstr>  구현 결과 (유한 게시판)</vt:lpstr>
      <vt:lpstr>  구현 결과 (오늘의 메뉴)</vt:lpstr>
      <vt:lpstr>  구현결과 (뷰 기능)</vt:lpstr>
      <vt:lpstr>  구현결과 (이벤트 기능)</vt:lpstr>
      <vt:lpstr>  구현 결과 (기타 기능)</vt:lpstr>
      <vt:lpstr> 구현 결과 (관리자 모드 - 회원관리)</vt:lpstr>
      <vt:lpstr> 구현 결과 (관리자 모드 - 오늘의 메뉴)</vt:lpstr>
      <vt:lpstr> 구현 결과 (관리자 모드 - 유한 게시판)</vt:lpstr>
      <vt:lpstr> 구현 결과 (관리자 모드 - 신고내역)</vt:lpstr>
      <vt:lpstr> 구현 결과 (관리자 모드 - 학부 추천)</vt:lpstr>
      <vt:lpstr> 구현 결과 (관리자 모드 - 갤러리)</vt:lpstr>
      <vt:lpstr>  구현 결과 (시연 영상)</vt:lpstr>
      <vt:lpstr>  기대효과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YUHAN</cp:lastModifiedBy>
  <cp:revision>148</cp:revision>
  <dcterms:created xsi:type="dcterms:W3CDTF">2024-11-05T04:46:29Z</dcterms:created>
  <dcterms:modified xsi:type="dcterms:W3CDTF">2024-12-04T04:12:24Z</dcterms:modified>
</cp:coreProperties>
</file>